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453" r:id="rId2"/>
    <p:sldId id="456" r:id="rId3"/>
    <p:sldId id="1987" r:id="rId4"/>
    <p:sldId id="1988" r:id="rId5"/>
    <p:sldId id="1989" r:id="rId6"/>
    <p:sldId id="1990" r:id="rId7"/>
    <p:sldId id="263" r:id="rId8"/>
    <p:sldId id="264" r:id="rId9"/>
    <p:sldId id="265" r:id="rId10"/>
    <p:sldId id="1991" r:id="rId11"/>
    <p:sldId id="19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09"/>
  </p:normalViewPr>
  <p:slideViewPr>
    <p:cSldViewPr snapToGrid="0" snapToObjects="1">
      <p:cViewPr varScale="1">
        <p:scale>
          <a:sx n="105" d="100"/>
          <a:sy n="105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0DFE3-3EB1-0846-85DD-F802FA1DB78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70088-2C05-564E-8BE9-9567D9FD5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70088-2C05-564E-8BE9-9567D9FD54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EF71-6C91-0E4D-9EF3-E0FF57005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D1182-5E8A-5B4B-9E6D-6C01D5D95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0C3C-33DD-A342-B3A5-3B217A8F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BEA0-B69F-724A-A449-AE5CA42E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2003-B8E0-BF41-8D57-8B1B9296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DE8C-D289-9C46-B090-CE5A24C4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6A8A-D3C0-B14D-B521-264FEC2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566EB-34C1-1A46-B8D4-D43A9AC2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BE9D5-0999-804A-A8F2-965DDB5A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114A4-924F-7C48-A496-4F291543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5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28409-DD15-F449-A786-FE104830C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708C2-3AF5-3D45-B736-A1098A564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4C6A-4690-DF41-85C0-45AB1066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3781-A2B8-6643-892F-6F716F6C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EF6B-1AD0-D74F-BDB4-C86B1003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298D-1DE4-1043-9FC9-51C4F7D0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8FCD-5008-3549-9B25-F826E0798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C180-048F-094B-8AE9-8DBB7965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98F2-8022-0A41-80AC-23D8741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181B-3C16-0A4C-BA5E-E5D8B9E2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160B-0535-7C4A-BE7E-C85C861C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E9376-67D9-E342-9A18-71A38C09E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AF2C6-C330-6642-B7B6-0A3994EB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3A87E-314C-6F41-AC74-E9DAED05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6006E-D06A-FF40-928D-E991507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D3AE-7D0C-AA46-8688-DFC398BF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E97F-179C-FF4C-8A36-5F32029D1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72068-8696-284B-8E47-D766233A0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CE266-EDC9-6247-A219-2E10DE20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B1B3C-7646-B74F-9A21-5C4C2A8D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25143-04C2-E541-8A90-BEC41849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DF93-8211-1445-88A6-4BD46778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37DC-2BD8-3941-BE94-3A1D8ED9E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923BB-AD58-2747-8FE5-E8FAC05B6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AB432-9268-594C-B915-86FC7232D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7948-E46B-E24F-AD9E-127E8257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D2E93-CEA4-FC40-A765-1774655E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43460-BEB9-0549-A2DD-CE5CA71A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18527-6668-7643-9B24-4D5A8CF6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F2CC-157A-7841-A138-61F7E810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9F14E-C6C6-0640-963D-6AABE112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147E1-8C7F-5E43-8E0E-7FE73623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DA28-3BE8-8846-B47E-3E34F813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FACBB-4335-B54F-882F-D2AC27AB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3D1B1-7733-7342-9403-7C69ABD6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1B52-D0C2-AE44-9928-38D095B1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F233-663A-3E49-843D-6571135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1A88-E1E1-BE48-82B0-721A888F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92583-C9E5-FD4D-BFB5-6A76DCE4B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85EF3-71DB-E041-971E-1311817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7FB26-A61B-0740-BE72-E86ACBC3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E9EE-6654-9847-A9DA-9D05BCB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1FC2-C28B-614A-B070-AFD2BB25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7A029-E79D-9D40-A43B-3D15E7A1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D2478-C9E5-0841-A01E-826E6194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2C140-1AC6-9F46-A302-B72A6DFB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885D8-89C8-F141-8C3E-9DCF433E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E4125-B7D1-8D4D-B0E0-262252AF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0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D9CD1-B324-AA44-AF73-85B872F8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D1F26-952C-764D-BED1-E2B9570D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15C2-5118-2F43-8640-CC69EC0FE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A6681-B4B2-384F-9528-93ECA4D0F0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9AA3-CEEC-3F47-B7C0-C679F0D5A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88B4D-7B27-B24E-888F-11CAC0FFE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eedbackloopsclimate.com/forests/" TargetMode="External"/><Relationship Id="rId2" Type="http://schemas.openxmlformats.org/officeDocument/2006/relationships/hyperlink" Target="https://youtu.be/lzJA7r0oNc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eedbackloopsclimate.com/permafros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hyperlink" Target="http://mscm.dkrz.de/overview_i18n.html?locale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eedbackloopsclimate.com/permafros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eedbackloopsclimate.com/forest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4D6B9-94E5-9E41-9928-527A9AA80A95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79381-5C64-D64E-969A-7FBA1C9BE5B1}"/>
              </a:ext>
            </a:extLst>
          </p:cNvPr>
          <p:cNvSpPr txBox="1"/>
          <p:nvPr/>
        </p:nvSpPr>
        <p:spPr>
          <a:xfrm>
            <a:off x="6603683" y="1289804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FBC85-DBA1-6745-808E-E1B93ED33B94}"/>
              </a:ext>
            </a:extLst>
          </p:cNvPr>
          <p:cNvSpPr txBox="1"/>
          <p:nvPr/>
        </p:nvSpPr>
        <p:spPr>
          <a:xfrm>
            <a:off x="801455" y="1612969"/>
            <a:ext cx="10589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Videos - </a:t>
            </a:r>
            <a:r>
              <a:rPr lang="en-US" sz="2400" dirty="0">
                <a:hlinkClick r:id="rId3"/>
              </a:rPr>
              <a:t>2</a:t>
            </a:r>
            <a:r>
              <a:rPr lang="en-US" sz="2400" baseline="30000" dirty="0">
                <a:hlinkClick r:id="rId3"/>
              </a:rPr>
              <a:t>nd</a:t>
            </a:r>
            <a:r>
              <a:rPr lang="en-US" sz="2400" dirty="0"/>
              <a:t> and </a:t>
            </a:r>
            <a:r>
              <a:rPr lang="en-US" sz="2400" dirty="0">
                <a:hlinkClick r:id="rId4"/>
              </a:rPr>
              <a:t>3</a:t>
            </a:r>
            <a:r>
              <a:rPr lang="en-US" sz="2400" baseline="30000" dirty="0">
                <a:hlinkClick r:id="rId4"/>
              </a:rPr>
              <a:t>rd</a:t>
            </a:r>
            <a:r>
              <a:rPr lang="en-US" sz="2400" dirty="0"/>
              <a:t> “Climate Emergency: Feedback Loops”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the terrestrial and ice-albedo feedbacks could be implemented in Cambio ("Level 2” and “Level 3")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ideas for your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Week_11c.ClimateSensitivity: Calculating climate sensitivities in models </a:t>
            </a:r>
          </a:p>
        </p:txBody>
      </p:sp>
    </p:spTree>
    <p:extLst>
      <p:ext uri="{BB962C8B-B14F-4D97-AF65-F5344CB8AC3E}">
        <p14:creationId xmlns:p14="http://schemas.microsoft.com/office/powerpoint/2010/main" val="23872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CD5ACC-D2DA-B105-C9C1-BF63ED3F985E}"/>
              </a:ext>
            </a:extLst>
          </p:cNvPr>
          <p:cNvSpPr txBox="1"/>
          <p:nvPr/>
        </p:nvSpPr>
        <p:spPr>
          <a:xfrm>
            <a:off x="0" y="0"/>
            <a:ext cx="2767584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and the historical record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F93052-FD04-40CB-7E40-BD527D98EFA5}"/>
              </a:ext>
            </a:extLst>
          </p:cNvPr>
          <p:cNvGrpSpPr/>
          <p:nvPr/>
        </p:nvGrpSpPr>
        <p:grpSpPr>
          <a:xfrm>
            <a:off x="1633728" y="1414271"/>
            <a:ext cx="9180576" cy="4864609"/>
            <a:chOff x="3011424" y="268223"/>
            <a:chExt cx="9180576" cy="48646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638F99-9F80-2139-C676-96715ABB4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45" b="8920"/>
            <a:stretch/>
          </p:blipFill>
          <p:spPr>
            <a:xfrm>
              <a:off x="3011424" y="268223"/>
              <a:ext cx="9180576" cy="486460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747085-6CD5-2CC8-DC83-807A50CC93B9}"/>
                </a:ext>
              </a:extLst>
            </p:cNvPr>
            <p:cNvGrpSpPr/>
            <p:nvPr/>
          </p:nvGrpSpPr>
          <p:grpSpPr>
            <a:xfrm>
              <a:off x="9180576" y="2664006"/>
              <a:ext cx="1719072" cy="572262"/>
              <a:chOff x="3694176" y="2913890"/>
              <a:chExt cx="1719072" cy="1294402"/>
            </a:xfrm>
          </p:grpSpPr>
          <p:sp>
            <p:nvSpPr>
              <p:cNvPr id="7" name="Up Arrow 6">
                <a:extLst>
                  <a:ext uri="{FF2B5EF4-FFF2-40B4-BE49-F238E27FC236}">
                    <a16:creationId xmlns:a16="http://schemas.microsoft.com/office/drawing/2014/main" id="{C708CF39-8219-28E6-8F58-8B0E520B041A}"/>
                  </a:ext>
                </a:extLst>
              </p:cNvPr>
              <p:cNvSpPr/>
              <p:nvPr/>
            </p:nvSpPr>
            <p:spPr>
              <a:xfrm>
                <a:off x="4029456" y="2913890"/>
                <a:ext cx="286512" cy="461664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43A31A-E8E1-4839-2E33-B26121DA860C}"/>
                      </a:ext>
                    </a:extLst>
                  </p:cNvPr>
                  <p:cNvSpPr txBox="1"/>
                  <p:nvPr/>
                </p:nvSpPr>
                <p:spPr>
                  <a:xfrm>
                    <a:off x="3694176" y="3746627"/>
                    <a:ext cx="17190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43A31A-E8E1-4839-2E33-B26121DA8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176" y="3746627"/>
                    <a:ext cx="171907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437320-8849-557C-4856-7A7B1535BFBE}"/>
                </a:ext>
              </a:extLst>
            </p:cNvPr>
            <p:cNvGrpSpPr/>
            <p:nvPr/>
          </p:nvGrpSpPr>
          <p:grpSpPr>
            <a:xfrm>
              <a:off x="6699504" y="3488543"/>
              <a:ext cx="2602992" cy="693313"/>
              <a:chOff x="1188720" y="2220575"/>
              <a:chExt cx="2602992" cy="693313"/>
            </a:xfrm>
          </p:grpSpPr>
          <p:sp>
            <p:nvSpPr>
              <p:cNvPr id="10" name="Up Arrow 9">
                <a:extLst>
                  <a:ext uri="{FF2B5EF4-FFF2-40B4-BE49-F238E27FC236}">
                    <a16:creationId xmlns:a16="http://schemas.microsoft.com/office/drawing/2014/main" id="{A969493C-DFF4-6D4A-E089-028CA6B87316}"/>
                  </a:ext>
                </a:extLst>
              </p:cNvPr>
              <p:cNvSpPr/>
              <p:nvPr/>
            </p:nvSpPr>
            <p:spPr>
              <a:xfrm rot="5400000">
                <a:off x="2374392" y="1034903"/>
                <a:ext cx="231648" cy="2602992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2F0AEA5-B4B5-4892-E3E3-831928D77024}"/>
                      </a:ext>
                    </a:extLst>
                  </p:cNvPr>
                  <p:cNvSpPr txBox="1"/>
                  <p:nvPr/>
                </p:nvSpPr>
                <p:spPr>
                  <a:xfrm>
                    <a:off x="1630680" y="2452223"/>
                    <a:ext cx="171907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2F0AEA5-B4B5-4892-E3E3-831928D77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0680" y="2452223"/>
                    <a:ext cx="171907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C720A-98E1-5E23-FEA3-2F5952DE8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0" t="13867" r="38880" b="78311"/>
          <a:stretch/>
        </p:blipFill>
        <p:spPr>
          <a:xfrm>
            <a:off x="6461759" y="306740"/>
            <a:ext cx="4352545" cy="10485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189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CD5ACC-D2DA-B105-C9C1-BF63ED3F985E}"/>
              </a:ext>
            </a:extLst>
          </p:cNvPr>
          <p:cNvSpPr txBox="1"/>
          <p:nvPr/>
        </p:nvSpPr>
        <p:spPr>
          <a:xfrm>
            <a:off x="0" y="0"/>
            <a:ext cx="276758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and Monash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B936E52-93AC-821E-6BB5-DEC9E371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8" y="1043686"/>
            <a:ext cx="8942612" cy="54058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EEB5B17-124B-0794-80C7-F4D77B4DE4E2}"/>
              </a:ext>
            </a:extLst>
          </p:cNvPr>
          <p:cNvGrpSpPr/>
          <p:nvPr/>
        </p:nvGrpSpPr>
        <p:grpSpPr>
          <a:xfrm>
            <a:off x="3694176" y="2913888"/>
            <a:ext cx="1719072" cy="2900426"/>
            <a:chOff x="3694176" y="2913888"/>
            <a:chExt cx="1719072" cy="2900426"/>
          </a:xfrm>
        </p:grpSpPr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01C83DF3-202D-7BDA-537F-AEF26C4EA2E1}"/>
                </a:ext>
              </a:extLst>
            </p:cNvPr>
            <p:cNvSpPr/>
            <p:nvPr/>
          </p:nvSpPr>
          <p:spPr>
            <a:xfrm>
              <a:off x="4029456" y="2913888"/>
              <a:ext cx="231648" cy="290042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F0DE541-84A7-6C02-2380-3C1A637019E2}"/>
                    </a:ext>
                  </a:extLst>
                </p:cNvPr>
                <p:cNvSpPr txBox="1"/>
                <p:nvPr/>
              </p:nvSpPr>
              <p:spPr>
                <a:xfrm>
                  <a:off x="3694176" y="3746627"/>
                  <a:ext cx="1719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F0DE541-84A7-6C02-2380-3C1A63701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176" y="3746627"/>
                  <a:ext cx="171907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8BF3C4-1E9E-C431-07C3-82A175D98F25}"/>
              </a:ext>
            </a:extLst>
          </p:cNvPr>
          <p:cNvGrpSpPr/>
          <p:nvPr/>
        </p:nvGrpSpPr>
        <p:grpSpPr>
          <a:xfrm>
            <a:off x="731520" y="2426208"/>
            <a:ext cx="1719072" cy="804672"/>
            <a:chOff x="731520" y="2426208"/>
            <a:chExt cx="1719072" cy="804672"/>
          </a:xfrm>
        </p:grpSpPr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32F7DAC0-BBDC-FE6C-B1B0-1D51A11D8398}"/>
                </a:ext>
              </a:extLst>
            </p:cNvPr>
            <p:cNvSpPr/>
            <p:nvPr/>
          </p:nvSpPr>
          <p:spPr>
            <a:xfrm>
              <a:off x="890016" y="2426208"/>
              <a:ext cx="231648" cy="804672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51CEC7-E9D2-88D9-EE98-4C73DD16C790}"/>
                    </a:ext>
                  </a:extLst>
                </p:cNvPr>
                <p:cNvSpPr txBox="1"/>
                <p:nvPr/>
              </p:nvSpPr>
              <p:spPr>
                <a:xfrm>
                  <a:off x="731520" y="2452223"/>
                  <a:ext cx="1719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51CEC7-E9D2-88D9-EE98-4C73DD16C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20" y="2452223"/>
                  <a:ext cx="171907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E60CFE-E228-1DCE-A0F3-2005AF2A40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50" t="13867" r="38880" b="78311"/>
          <a:stretch/>
        </p:blipFill>
        <p:spPr>
          <a:xfrm>
            <a:off x="6461759" y="306740"/>
            <a:ext cx="4352545" cy="10485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759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B4F300-CE60-A74D-A60A-3371E304E42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Terrestrial feedback loops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6F028518-7766-68D4-2419-4663A1464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01601"/>
            <a:ext cx="7772400" cy="2482676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A9A89C2-5EB6-CDEC-906F-F5D34510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912975"/>
            <a:ext cx="7772400" cy="24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0F0FCA-53B5-6F40-B6DC-7700AD131260}"/>
              </a:ext>
            </a:extLst>
          </p:cNvPr>
          <p:cNvSpPr txBox="1"/>
          <p:nvPr/>
        </p:nvSpPr>
        <p:spPr>
          <a:xfrm>
            <a:off x="0" y="257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Level 2 feedback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E98F6-3AE6-9D44-721B-115531FB30D3}"/>
              </a:ext>
            </a:extLst>
          </p:cNvPr>
          <p:cNvSpPr txBox="1"/>
          <p:nvPr/>
        </p:nvSpPr>
        <p:spPr>
          <a:xfrm>
            <a:off x="7475220" y="2743200"/>
            <a:ext cx="4503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Level 2</a:t>
            </a:r>
            <a:r>
              <a:rPr lang="en-US" sz="2400" dirty="0"/>
              <a:t> has to do with the reduction in CO</a:t>
            </a:r>
            <a:r>
              <a:rPr lang="en-US" sz="2400" baseline="-25000" dirty="0"/>
              <a:t>2</a:t>
            </a:r>
            <a:r>
              <a:rPr lang="en-US" sz="2400" dirty="0"/>
              <a:t> fertilization (reduced photosynthesis) as the  planet warms.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FC3F19-571D-029B-9DEF-DE2B1CEC1731}"/>
              </a:ext>
            </a:extLst>
          </p:cNvPr>
          <p:cNvGrpSpPr/>
          <p:nvPr/>
        </p:nvGrpSpPr>
        <p:grpSpPr>
          <a:xfrm>
            <a:off x="480791" y="949882"/>
            <a:ext cx="7611649" cy="5171693"/>
            <a:chOff x="480791" y="949882"/>
            <a:chExt cx="7611649" cy="51716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719CCA-5A2E-9762-9ECD-4F79A4F3CF8B}"/>
                </a:ext>
              </a:extLst>
            </p:cNvPr>
            <p:cNvGrpSpPr/>
            <p:nvPr/>
          </p:nvGrpSpPr>
          <p:grpSpPr>
            <a:xfrm>
              <a:off x="480791" y="949882"/>
              <a:ext cx="6577510" cy="5163974"/>
              <a:chOff x="1898111" y="847012"/>
              <a:chExt cx="6577510" cy="51639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7E793A4-1B5A-E023-8D85-E34C32A951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97652" y="847012"/>
                <a:ext cx="5746198" cy="4523961"/>
                <a:chOff x="2197652" y="847012"/>
                <a:chExt cx="7054254" cy="555378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6294E748-9007-0364-F053-BB9B731B7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97652" y="847012"/>
                  <a:ext cx="7054254" cy="5553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6F2ABB7-DFFF-4674-5857-03F3EA296BF1}"/>
                    </a:ext>
                  </a:extLst>
                </p:cNvPr>
                <p:cNvSpPr txBox="1"/>
                <p:nvPr/>
              </p:nvSpPr>
              <p:spPr>
                <a:xfrm>
                  <a:off x="5349239" y="4226363"/>
                  <a:ext cx="1517242" cy="566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Level 3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4B869F-130F-8B6B-43AC-AB5155D7A965}"/>
                    </a:ext>
                  </a:extLst>
                </p:cNvPr>
                <p:cNvSpPr txBox="1"/>
                <p:nvPr/>
              </p:nvSpPr>
              <p:spPr>
                <a:xfrm>
                  <a:off x="5349239" y="5495708"/>
                  <a:ext cx="1634175" cy="566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Level 2</a:t>
                  </a:r>
                </a:p>
              </p:txBody>
            </p:sp>
          </p:grp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94C93A15-FD75-C6F0-35D7-753119DC4BE9}"/>
                  </a:ext>
                </a:extLst>
              </p:cNvPr>
              <p:cNvSpPr/>
              <p:nvPr/>
            </p:nvSpPr>
            <p:spPr>
              <a:xfrm>
                <a:off x="1898111" y="1988820"/>
                <a:ext cx="6577510" cy="3999308"/>
              </a:xfrm>
              <a:prstGeom prst="arc">
                <a:avLst>
                  <a:gd name="adj1" fmla="val 17892254"/>
                  <a:gd name="adj2" fmla="val 1445576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A4DB9-E7C5-D7A6-7DAB-A9BF764E2DC8}"/>
                  </a:ext>
                </a:extLst>
              </p:cNvPr>
              <p:cNvSpPr txBox="1"/>
              <p:nvPr/>
            </p:nvSpPr>
            <p:spPr>
              <a:xfrm>
                <a:off x="4764847" y="5549321"/>
                <a:ext cx="1331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Level 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D64BE0-0D42-1374-0342-E024CEB8110A}"/>
                </a:ext>
              </a:extLst>
            </p:cNvPr>
            <p:cNvSpPr txBox="1"/>
            <p:nvPr/>
          </p:nvSpPr>
          <p:spPr>
            <a:xfrm>
              <a:off x="5008382" y="5444667"/>
              <a:ext cx="3084058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Flux of CO</a:t>
              </a:r>
              <a:r>
                <a:rPr lang="en-US" baseline="-25000" dirty="0"/>
                <a:t>2 </a:t>
              </a:r>
              <a:r>
                <a:rPr lang="en-US" dirty="0"/>
                <a:t>from water to air (</a:t>
              </a:r>
              <a:r>
                <a:rPr lang="en-US" dirty="0" err="1"/>
                <a:t>F_oa</a:t>
              </a:r>
              <a:r>
                <a:rPr lang="en-US" dirty="0"/>
                <a:t>) goes up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F5CB54-529C-D945-41F8-C58C40F37B86}"/>
                </a:ext>
              </a:extLst>
            </p:cNvPr>
            <p:cNvSpPr txBox="1"/>
            <p:nvPr/>
          </p:nvSpPr>
          <p:spPr>
            <a:xfrm>
              <a:off x="493174" y="5198245"/>
              <a:ext cx="2322582" cy="923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Concentration CO</a:t>
              </a:r>
              <a:r>
                <a:rPr lang="en-US" baseline="-25000" dirty="0"/>
                <a:t>2</a:t>
              </a:r>
              <a:r>
                <a:rPr lang="en-US" dirty="0"/>
                <a:t> in the atmosphere (</a:t>
              </a:r>
              <a:r>
                <a:rPr lang="en-US" dirty="0" err="1"/>
                <a:t>C_atm</a:t>
              </a:r>
              <a:r>
                <a:rPr lang="en-US" dirty="0"/>
                <a:t>) goes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12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0F0FCA-53B5-6F40-B6DC-7700AD131260}"/>
              </a:ext>
            </a:extLst>
          </p:cNvPr>
          <p:cNvSpPr txBox="1"/>
          <p:nvPr/>
        </p:nvSpPr>
        <p:spPr>
          <a:xfrm>
            <a:off x="0" y="257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Level 2 feedback ideas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10CD89-559A-3384-7FE8-310DFC65A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27"/>
          <a:stretch/>
        </p:blipFill>
        <p:spPr>
          <a:xfrm>
            <a:off x="11430" y="599589"/>
            <a:ext cx="10492740" cy="4362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764BB9-68E8-18C1-F618-84CA24DB6845}"/>
              </a:ext>
            </a:extLst>
          </p:cNvPr>
          <p:cNvSpPr/>
          <p:nvPr/>
        </p:nvSpPr>
        <p:spPr>
          <a:xfrm>
            <a:off x="480060" y="3794760"/>
            <a:ext cx="5863590" cy="217170"/>
          </a:xfrm>
          <a:prstGeom prst="round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E8B889-4486-BD25-8C9A-5D3114D7C3A3}"/>
              </a:ext>
            </a:extLst>
          </p:cNvPr>
          <p:cNvSpPr/>
          <p:nvPr/>
        </p:nvSpPr>
        <p:spPr>
          <a:xfrm>
            <a:off x="480060" y="2122932"/>
            <a:ext cx="8926830" cy="217170"/>
          </a:xfrm>
          <a:prstGeom prst="round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41F01-BF3A-635E-D1F2-60A507B7F47E}"/>
              </a:ext>
            </a:extLst>
          </p:cNvPr>
          <p:cNvSpPr txBox="1"/>
          <p:nvPr/>
        </p:nvSpPr>
        <p:spPr>
          <a:xfrm>
            <a:off x="262128" y="5012151"/>
            <a:ext cx="11667744" cy="15696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You’ll need to move the calculation of </a:t>
            </a:r>
            <a:r>
              <a:rPr lang="en-US" sz="2400" dirty="0" err="1"/>
              <a:t>T_anomaly</a:t>
            </a:r>
            <a:r>
              <a:rPr lang="en-US" sz="2400" dirty="0"/>
              <a:t> up, in order to pass it to </a:t>
            </a:r>
            <a:r>
              <a:rPr lang="en-US" sz="2400" dirty="0" err="1"/>
              <a:t>CL.Diagnose_F_al</a:t>
            </a:r>
            <a:r>
              <a:rPr lang="en-US" sz="2400" dirty="0"/>
              <a:t> (in addition to </a:t>
            </a:r>
            <a:r>
              <a:rPr lang="en-US" sz="2400" dirty="0" err="1"/>
              <a:t>CL.Diagnose_F_o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Don’t forget to increase </a:t>
            </a:r>
            <a:r>
              <a:rPr lang="en-US" sz="2400" dirty="0" err="1"/>
              <a:t>fbl</a:t>
            </a:r>
            <a:r>
              <a:rPr lang="en-US" sz="2400" dirty="0"/>
              <a:t> to 2 in the Euler loop to activate this feedback.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6E4B1101-DAE0-22A5-B2F4-4791A091E313}"/>
              </a:ext>
            </a:extLst>
          </p:cNvPr>
          <p:cNvSpPr/>
          <p:nvPr/>
        </p:nvSpPr>
        <p:spPr>
          <a:xfrm>
            <a:off x="5168646" y="1090872"/>
            <a:ext cx="1891721" cy="3031423"/>
          </a:xfrm>
          <a:prstGeom prst="arc">
            <a:avLst>
              <a:gd name="adj1" fmla="val 16987653"/>
              <a:gd name="adj2" fmla="val 4375956"/>
            </a:avLst>
          </a:prstGeom>
          <a:ln w="50800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3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0F0FCA-53B5-6F40-B6DC-7700AD131260}"/>
              </a:ext>
            </a:extLst>
          </p:cNvPr>
          <p:cNvSpPr txBox="1"/>
          <p:nvPr/>
        </p:nvSpPr>
        <p:spPr>
          <a:xfrm>
            <a:off x="0" y="257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Level 3 feedback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E98F6-3AE6-9D44-721B-115531FB30D3}"/>
              </a:ext>
            </a:extLst>
          </p:cNvPr>
          <p:cNvSpPr txBox="1"/>
          <p:nvPr/>
        </p:nvSpPr>
        <p:spPr>
          <a:xfrm>
            <a:off x="7475220" y="2743200"/>
            <a:ext cx="4503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Level 3</a:t>
            </a:r>
            <a:r>
              <a:rPr lang="en-US" sz="2400" dirty="0"/>
              <a:t> has to do with the additional warming due to reduction in Earth’s albedo.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FC3F19-571D-029B-9DEF-DE2B1CEC1731}"/>
              </a:ext>
            </a:extLst>
          </p:cNvPr>
          <p:cNvGrpSpPr/>
          <p:nvPr/>
        </p:nvGrpSpPr>
        <p:grpSpPr>
          <a:xfrm>
            <a:off x="480791" y="949882"/>
            <a:ext cx="7611649" cy="5171693"/>
            <a:chOff x="480791" y="949882"/>
            <a:chExt cx="7611649" cy="51716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719CCA-5A2E-9762-9ECD-4F79A4F3CF8B}"/>
                </a:ext>
              </a:extLst>
            </p:cNvPr>
            <p:cNvGrpSpPr/>
            <p:nvPr/>
          </p:nvGrpSpPr>
          <p:grpSpPr>
            <a:xfrm>
              <a:off x="480791" y="949882"/>
              <a:ext cx="6577510" cy="5163974"/>
              <a:chOff x="1898111" y="847012"/>
              <a:chExt cx="6577510" cy="51639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7E793A4-1B5A-E023-8D85-E34C32A951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97652" y="847012"/>
                <a:ext cx="5746198" cy="4523961"/>
                <a:chOff x="2197652" y="847012"/>
                <a:chExt cx="7054254" cy="555378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6294E748-9007-0364-F053-BB9B731B7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97652" y="847012"/>
                  <a:ext cx="7054254" cy="5553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6F2ABB7-DFFF-4674-5857-03F3EA296BF1}"/>
                    </a:ext>
                  </a:extLst>
                </p:cNvPr>
                <p:cNvSpPr txBox="1"/>
                <p:nvPr/>
              </p:nvSpPr>
              <p:spPr>
                <a:xfrm>
                  <a:off x="5349239" y="4226363"/>
                  <a:ext cx="1517242" cy="566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Level 3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4B869F-130F-8B6B-43AC-AB5155D7A965}"/>
                    </a:ext>
                  </a:extLst>
                </p:cNvPr>
                <p:cNvSpPr txBox="1"/>
                <p:nvPr/>
              </p:nvSpPr>
              <p:spPr>
                <a:xfrm>
                  <a:off x="5349239" y="5495708"/>
                  <a:ext cx="1634175" cy="566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Level 2</a:t>
                  </a:r>
                </a:p>
              </p:txBody>
            </p:sp>
          </p:grp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94C93A15-FD75-C6F0-35D7-753119DC4BE9}"/>
                  </a:ext>
                </a:extLst>
              </p:cNvPr>
              <p:cNvSpPr/>
              <p:nvPr/>
            </p:nvSpPr>
            <p:spPr>
              <a:xfrm>
                <a:off x="1898111" y="1988820"/>
                <a:ext cx="6577510" cy="3999308"/>
              </a:xfrm>
              <a:prstGeom prst="arc">
                <a:avLst>
                  <a:gd name="adj1" fmla="val 17892254"/>
                  <a:gd name="adj2" fmla="val 1445576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A4DB9-E7C5-D7A6-7DAB-A9BF764E2DC8}"/>
                  </a:ext>
                </a:extLst>
              </p:cNvPr>
              <p:cNvSpPr txBox="1"/>
              <p:nvPr/>
            </p:nvSpPr>
            <p:spPr>
              <a:xfrm>
                <a:off x="4764847" y="5549321"/>
                <a:ext cx="13311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Level 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D64BE0-0D42-1374-0342-E024CEB8110A}"/>
                </a:ext>
              </a:extLst>
            </p:cNvPr>
            <p:cNvSpPr txBox="1"/>
            <p:nvPr/>
          </p:nvSpPr>
          <p:spPr>
            <a:xfrm>
              <a:off x="5008382" y="5444667"/>
              <a:ext cx="3084058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Flux of CO</a:t>
              </a:r>
              <a:r>
                <a:rPr lang="en-US" baseline="-25000" dirty="0"/>
                <a:t>2 </a:t>
              </a:r>
              <a:r>
                <a:rPr lang="en-US" dirty="0"/>
                <a:t>from water to air (</a:t>
              </a:r>
              <a:r>
                <a:rPr lang="en-US" dirty="0" err="1"/>
                <a:t>F_oa</a:t>
              </a:r>
              <a:r>
                <a:rPr lang="en-US" dirty="0"/>
                <a:t>) goes up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F5CB54-529C-D945-41F8-C58C40F37B86}"/>
                </a:ext>
              </a:extLst>
            </p:cNvPr>
            <p:cNvSpPr txBox="1"/>
            <p:nvPr/>
          </p:nvSpPr>
          <p:spPr>
            <a:xfrm>
              <a:off x="493174" y="5198245"/>
              <a:ext cx="2322582" cy="923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Concentration CO</a:t>
              </a:r>
              <a:r>
                <a:rPr lang="en-US" baseline="-25000" dirty="0"/>
                <a:t>2</a:t>
              </a:r>
              <a:r>
                <a:rPr lang="en-US" dirty="0"/>
                <a:t> in the atmosphere (</a:t>
              </a:r>
              <a:r>
                <a:rPr lang="en-US" dirty="0" err="1"/>
                <a:t>C_atm</a:t>
              </a:r>
              <a:r>
                <a:rPr lang="en-US" dirty="0"/>
                <a:t>) goes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55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0F0FCA-53B5-6F40-B6DC-7700AD131260}"/>
              </a:ext>
            </a:extLst>
          </p:cNvPr>
          <p:cNvSpPr txBox="1"/>
          <p:nvPr/>
        </p:nvSpPr>
        <p:spPr>
          <a:xfrm>
            <a:off x="0" y="257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Level 3 feedback ideas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5AB00C-95F4-4C9C-182A-289377AFD7EA}"/>
              </a:ext>
            </a:extLst>
          </p:cNvPr>
          <p:cNvGrpSpPr/>
          <p:nvPr/>
        </p:nvGrpSpPr>
        <p:grpSpPr>
          <a:xfrm>
            <a:off x="393572" y="594977"/>
            <a:ext cx="9648095" cy="2111299"/>
            <a:chOff x="393572" y="594977"/>
            <a:chExt cx="9648095" cy="21112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0F3EDF-8411-41D3-C9F7-371B887A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572" y="594977"/>
              <a:ext cx="9648095" cy="1359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E969F9-2DF3-263E-8476-B3F50A968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312"/>
            <a:stretch/>
          </p:blipFill>
          <p:spPr>
            <a:xfrm>
              <a:off x="393572" y="2036063"/>
              <a:ext cx="6327851" cy="3008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566F58-D3B6-416D-77C2-B9C30F64E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1657" y="2334715"/>
              <a:ext cx="2375944" cy="3266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46ABAA-D15C-3238-3779-36A9CB204FCF}"/>
                </a:ext>
              </a:extLst>
            </p:cNvPr>
            <p:cNvSpPr txBox="1"/>
            <p:nvPr/>
          </p:nvSpPr>
          <p:spPr>
            <a:xfrm>
              <a:off x="940281" y="2336944"/>
              <a:ext cx="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C05379-9F8F-FD02-B7AB-BA04218A0489}"/>
              </a:ext>
            </a:extLst>
          </p:cNvPr>
          <p:cNvGrpSpPr/>
          <p:nvPr/>
        </p:nvGrpSpPr>
        <p:grpSpPr>
          <a:xfrm>
            <a:off x="393572" y="3151632"/>
            <a:ext cx="11143716" cy="2020162"/>
            <a:chOff x="393572" y="3151632"/>
            <a:chExt cx="11143716" cy="20201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E96832-552B-DCBC-81A4-A402FB47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572" y="3151632"/>
              <a:ext cx="11143716" cy="11619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8E54D6-85B8-C387-7BA2-9E067877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72" y="4399482"/>
              <a:ext cx="6689980" cy="3422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6F3DD7-6161-D15A-0A28-2070BE876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1657" y="4827706"/>
              <a:ext cx="2006092" cy="27355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FE091E-D106-67AA-0844-0E57392150ED}"/>
                </a:ext>
              </a:extLst>
            </p:cNvPr>
            <p:cNvSpPr txBox="1"/>
            <p:nvPr/>
          </p:nvSpPr>
          <p:spPr>
            <a:xfrm>
              <a:off x="940281" y="4802462"/>
              <a:ext cx="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68A840F-56BB-F0FC-8222-825AC7FD2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2" y="5508405"/>
            <a:ext cx="8884540" cy="41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381BA9-8524-257B-7DD5-CE2A3753E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2" y="6021722"/>
            <a:ext cx="7002282" cy="5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2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7A25F-C1B9-F440-8CD1-C33B56A4A67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More project ideas: How long can we delay peak emissions (and still stay under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7A25F-C1B9-F440-8CD1-C33B56A4A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Draft diagram of the carbon cycle.">
            <a:extLst>
              <a:ext uri="{FF2B5EF4-FFF2-40B4-BE49-F238E27FC236}">
                <a16:creationId xmlns:a16="http://schemas.microsoft.com/office/drawing/2014/main" id="{167A10B6-4D62-B443-A1EA-E55F73CC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DD020-7EB7-2D44-ACEE-A6991D105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3"/>
          <a:stretch/>
        </p:blipFill>
        <p:spPr bwMode="auto">
          <a:xfrm>
            <a:off x="6490739" y="736831"/>
            <a:ext cx="4378231" cy="29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ED7863-3ED8-E541-8BD7-6412FD3F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39" y="3419482"/>
            <a:ext cx="4378231" cy="32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075D86D8-21C8-4BB5-33E8-DF106136372E}"/>
              </a:ext>
            </a:extLst>
          </p:cNvPr>
          <p:cNvSpPr/>
          <p:nvPr/>
        </p:nvSpPr>
        <p:spPr>
          <a:xfrm rot="10800000">
            <a:off x="9426088" y="643833"/>
            <a:ext cx="254360" cy="1859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1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7A25F-C1B9-F440-8CD1-C33B56A4A67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More project ideas: How much decarbonization is necessary (and still stay under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b="1" dirty="0"/>
                  <a:t>)?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7A25F-C1B9-F440-8CD1-C33B56A4A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Draft diagram of the carbon cycle.">
            <a:extLst>
              <a:ext uri="{FF2B5EF4-FFF2-40B4-BE49-F238E27FC236}">
                <a16:creationId xmlns:a16="http://schemas.microsoft.com/office/drawing/2014/main" id="{45ACEB1F-CEB6-EFB9-49F6-47CDDECE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60549F8-FE68-800B-709A-99CCC6E4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93" y="1238460"/>
            <a:ext cx="5232879" cy="39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172B96-840F-B244-83EE-B2284592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2" y="1153942"/>
            <a:ext cx="5455023" cy="40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D5ACC-D2DA-B105-C9C1-BF63ED3F985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More project ideas: What if the albedo tipping point happens at a lower temperature?</a:t>
            </a:r>
          </a:p>
        </p:txBody>
      </p:sp>
      <p:pic>
        <p:nvPicPr>
          <p:cNvPr id="5" name="Picture 2" descr="Draft diagram of the carbon cycle.">
            <a:extLst>
              <a:ext uri="{FF2B5EF4-FFF2-40B4-BE49-F238E27FC236}">
                <a16:creationId xmlns:a16="http://schemas.microsoft.com/office/drawing/2014/main" id="{06401E36-2294-CF1A-9ABB-7E3610CF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F49B98E8-A8BB-B125-36D9-7D13A4EEADC3}"/>
              </a:ext>
            </a:extLst>
          </p:cNvPr>
          <p:cNvSpPr/>
          <p:nvPr/>
        </p:nvSpPr>
        <p:spPr>
          <a:xfrm>
            <a:off x="8680704" y="3169920"/>
            <a:ext cx="682752" cy="2590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06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298</Words>
  <Application>Microsoft Macintosh PowerPoint</Application>
  <PresentationFormat>Widescreen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52</cp:revision>
  <dcterms:created xsi:type="dcterms:W3CDTF">2021-11-12T15:32:19Z</dcterms:created>
  <dcterms:modified xsi:type="dcterms:W3CDTF">2023-11-10T09:29:11Z</dcterms:modified>
</cp:coreProperties>
</file>